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7" r:id="rId6"/>
    <p:sldId id="261" r:id="rId7"/>
    <p:sldId id="27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6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73"/>
    <p:restoredTop sz="94686"/>
  </p:normalViewPr>
  <p:slideViewPr>
    <p:cSldViewPr snapToGrid="0" snapToObjects="1">
      <p:cViewPr varScale="1">
        <p:scale>
          <a:sx n="46" d="100"/>
          <a:sy n="46" d="100"/>
        </p:scale>
        <p:origin x="200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BE4B4-A54E-884C-A319-529BDDF8E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z="6000" dirty="0"/>
              <a:t>2018-2 Design Patterns</a:t>
            </a:r>
            <a:br>
              <a:rPr kumimoji="1" lang="en-US" altLang="ko-KR" sz="6000" dirty="0"/>
            </a:br>
            <a:r>
              <a:rPr kumimoji="1" lang="en-US" altLang="ko-KR" sz="6000" dirty="0"/>
              <a:t>Term project</a:t>
            </a:r>
            <a:endParaRPr kumimoji="1"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10F49-2C75-8649-B90A-5FE2C7C47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Game of life by </a:t>
            </a:r>
            <a:r>
              <a:rPr kumimoji="1" lang="en-US" altLang="ko-KR" dirty="0" err="1"/>
              <a:t>edwinm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82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Original code </a:t>
            </a:r>
            <a:r>
              <a:rPr lang="ko-KR" altLang="en-US" sz="2800" dirty="0"/>
              <a:t>에서는 </a:t>
            </a:r>
            <a:r>
              <a:rPr lang="en-US" altLang="ko-KR" sz="2800" dirty="0" err="1"/>
              <a:t>GameOfLifeGrid</a:t>
            </a:r>
            <a:r>
              <a:rPr lang="ko-KR" altLang="en-US" sz="2800" dirty="0"/>
              <a:t>에서 </a:t>
            </a:r>
            <a:r>
              <a:rPr lang="en-US" altLang="ko-KR" sz="2800" dirty="0"/>
              <a:t>shape</a:t>
            </a:r>
            <a:r>
              <a:rPr lang="ko-KR" altLang="en-US" sz="2800" dirty="0"/>
              <a:t>에 대한 연산을 직접 수행</a:t>
            </a:r>
            <a:endParaRPr lang="en-US" altLang="ko-KR" sz="2800" dirty="0"/>
          </a:p>
          <a:p>
            <a:r>
              <a:rPr lang="en-US" altLang="ko-KR" sz="2800" dirty="0"/>
              <a:t>Method-by-Method </a:t>
            </a:r>
            <a:r>
              <a:rPr lang="ko-KR" altLang="en-US" sz="2800" dirty="0"/>
              <a:t>단위로 수행되지 않음</a:t>
            </a:r>
            <a:endParaRPr lang="en-US" altLang="ko-KR" sz="2800" dirty="0"/>
          </a:p>
          <a:p>
            <a:r>
              <a:rPr lang="ko-KR" altLang="en-US" sz="2800" dirty="0"/>
              <a:t>코드 재사용이 어렵다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알고리즘의 부분 변형이 어렵다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구현 코드 분리 및 변경에 유연해질 필요 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43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GameOfLifeRule</a:t>
            </a:r>
            <a:r>
              <a:rPr lang="ko-KR" altLang="en-US" sz="2400" dirty="0"/>
              <a:t> </a:t>
            </a:r>
            <a:r>
              <a:rPr lang="en-US" altLang="ko-KR" sz="2400" dirty="0"/>
              <a:t>interface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통해 필수 처리 절차를 정의한다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알고리즘의 추상화를 구현하였다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실제 구현은 </a:t>
            </a:r>
            <a:r>
              <a:rPr lang="en-US" altLang="ko-KR" sz="2400" dirty="0" err="1"/>
              <a:t>GameOfLifeGrid</a:t>
            </a:r>
            <a:r>
              <a:rPr lang="en-US" altLang="ko-KR" sz="2400" dirty="0"/>
              <a:t> class </a:t>
            </a:r>
            <a:r>
              <a:rPr lang="ko-KR" altLang="en-US" sz="2400" dirty="0"/>
              <a:t>에서 </a:t>
            </a:r>
            <a:r>
              <a:rPr lang="en-US" altLang="ko-KR" sz="2400" dirty="0"/>
              <a:t>annotation</a:t>
            </a:r>
            <a:r>
              <a:rPr lang="ko-KR" altLang="en-US" sz="2400" dirty="0"/>
              <a:t> 을 통해 구현 </a:t>
            </a:r>
            <a:r>
              <a:rPr lang="en-US" altLang="ko-KR" sz="2400" dirty="0"/>
              <a:t>(JDK 1.5+ </a:t>
            </a:r>
            <a:r>
              <a:rPr lang="ko-KR" altLang="en-US" sz="2400" dirty="0"/>
              <a:t>필요</a:t>
            </a:r>
            <a:r>
              <a:rPr lang="en-US" altLang="ko-KR" sz="2400" dirty="0"/>
              <a:t>)</a:t>
            </a:r>
            <a:r>
              <a:rPr lang="ko-KR" altLang="en-US" sz="2400" dirty="0"/>
              <a:t> 및 책임 위임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구현 코드를 분리시키고 추상화하여 변경에 </a:t>
            </a:r>
            <a:r>
              <a:rPr lang="ko-KR" altLang="en-US" sz="2400" dirty="0" err="1"/>
              <a:t>유연해짐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4026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2. Template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 pattern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A4CDF1-D48F-E945-AECA-B4D85F587E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0899778" cy="46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600200"/>
          </a:xfrm>
        </p:spPr>
        <p:txBody>
          <a:bodyPr/>
          <a:lstStyle/>
          <a:p>
            <a:r>
              <a:rPr kumimoji="1" lang="en-US" altLang="ko-KR" sz="3200" dirty="0"/>
              <a:t>Implemented Design patterns </a:t>
            </a:r>
            <a:br>
              <a:rPr kumimoji="1" lang="en-US" altLang="ko-KR" sz="3200" dirty="0"/>
            </a:br>
            <a:r>
              <a:rPr kumimoji="1" lang="en-US" altLang="ko-KR" sz="3200" dirty="0"/>
              <a:t>2. Template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method pattern</a:t>
            </a:r>
            <a:br>
              <a:rPr kumimoji="1" lang="en-US" altLang="ko-KR" sz="3200" dirty="0"/>
            </a:br>
            <a:r>
              <a:rPr kumimoji="1" lang="ko-KR" altLang="en-US" sz="3200" dirty="0"/>
              <a:t> </a:t>
            </a:r>
            <a:r>
              <a:rPr kumimoji="1" lang="en-US" altLang="ko-KR" sz="3200" dirty="0"/>
              <a:t>-&gt;</a:t>
            </a:r>
            <a:r>
              <a:rPr kumimoji="1" lang="ko-KR" altLang="en-US" sz="3200" dirty="0"/>
              <a:t> </a:t>
            </a:r>
            <a:r>
              <a:rPr kumimoji="1" lang="en-US" altLang="ko-KR" sz="3200" b="1" dirty="0"/>
              <a:t>Why interface??</a:t>
            </a:r>
            <a:endParaRPr kumimoji="1" lang="ko-KR" altLang="en-US" sz="3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3000" dirty="0"/>
              <a:t>Abstract class </a:t>
            </a:r>
            <a:r>
              <a:rPr lang="ko-KR" altLang="en-US" sz="3000" dirty="0"/>
              <a:t>로 </a:t>
            </a:r>
            <a:r>
              <a:rPr lang="ko-KR" altLang="en-US" sz="3000" dirty="0" err="1"/>
              <a:t>구현시</a:t>
            </a:r>
            <a:r>
              <a:rPr lang="ko-KR" altLang="en-US" sz="3000" dirty="0"/>
              <a:t> </a:t>
            </a:r>
            <a:r>
              <a:rPr lang="ko-KR" altLang="en-US" sz="3000" dirty="0" err="1"/>
              <a:t>다중상속</a:t>
            </a:r>
            <a:r>
              <a:rPr lang="ko-KR" altLang="en-US" sz="3000" dirty="0"/>
              <a:t> 불가</a:t>
            </a:r>
            <a:r>
              <a:rPr lang="en-US" altLang="ko-KR" sz="3000" dirty="0"/>
              <a:t>(Java)</a:t>
            </a:r>
          </a:p>
          <a:p>
            <a:r>
              <a:rPr lang="ko-KR" altLang="en-US" sz="3000" dirty="0"/>
              <a:t>다른 규칙 </a:t>
            </a:r>
            <a:r>
              <a:rPr lang="ko-KR" altLang="en-US" sz="3000" dirty="0" err="1"/>
              <a:t>로직이</a:t>
            </a:r>
            <a:r>
              <a:rPr lang="ko-KR" altLang="en-US" sz="3000" dirty="0"/>
              <a:t> 추가되었을 시 확장 어려움</a:t>
            </a:r>
            <a:endParaRPr lang="en-US" altLang="ko-KR" sz="3000" dirty="0"/>
          </a:p>
          <a:p>
            <a:r>
              <a:rPr lang="en-US" altLang="ko-KR" sz="3000" dirty="0"/>
              <a:t>Interface </a:t>
            </a:r>
            <a:r>
              <a:rPr lang="ko-KR" altLang="en-US" sz="3000" dirty="0"/>
              <a:t>활용하여 타 </a:t>
            </a:r>
            <a:r>
              <a:rPr lang="ko-KR" altLang="en-US" sz="3000" dirty="0" err="1"/>
              <a:t>로직</a:t>
            </a:r>
            <a:r>
              <a:rPr lang="ko-KR" altLang="en-US" sz="3000" dirty="0"/>
              <a:t> </a:t>
            </a:r>
            <a:r>
              <a:rPr lang="ko-KR" altLang="en-US" sz="3000" dirty="0" err="1"/>
              <a:t>적용시</a:t>
            </a:r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 해당하는 </a:t>
            </a:r>
            <a:r>
              <a:rPr lang="en-US" altLang="ko-KR" sz="3000" dirty="0"/>
              <a:t>interface </a:t>
            </a:r>
            <a:r>
              <a:rPr lang="ko-KR" altLang="en-US" sz="3000" dirty="0" err="1"/>
              <a:t>를</a:t>
            </a:r>
            <a:r>
              <a:rPr lang="ko-KR" altLang="en-US" sz="3000" dirty="0"/>
              <a:t> 구현</a:t>
            </a:r>
            <a:endParaRPr lang="en-US" altLang="ko-KR" sz="3000" dirty="0"/>
          </a:p>
          <a:p>
            <a:r>
              <a:rPr lang="en-US" altLang="ko-KR" sz="3000" dirty="0"/>
              <a:t>(java 1.8+) default </a:t>
            </a:r>
            <a:r>
              <a:rPr lang="ko-KR" altLang="en-US" sz="3000" dirty="0"/>
              <a:t>키워드로 </a:t>
            </a:r>
            <a:r>
              <a:rPr lang="en-US" altLang="ko-KR" sz="3000" dirty="0"/>
              <a:t>interface </a:t>
            </a:r>
            <a:r>
              <a:rPr lang="ko-KR" altLang="en-US" sz="3000" dirty="0"/>
              <a:t>에 </a:t>
            </a:r>
            <a:r>
              <a:rPr lang="en-US" altLang="ko-KR" sz="3000" dirty="0"/>
              <a:t>method </a:t>
            </a:r>
            <a:r>
              <a:rPr lang="ko-KR" altLang="en-US" sz="3000" dirty="0" err="1"/>
              <a:t>구현가능</a:t>
            </a:r>
            <a:endParaRPr lang="en-US" altLang="ko-KR" sz="1800" dirty="0"/>
          </a:p>
          <a:p>
            <a:pPr marL="0" indent="0">
              <a:buNone/>
            </a:pPr>
            <a:r>
              <a:rPr lang="en" altLang="ko-KR" b="1" dirty="0"/>
              <a:t>	</a:t>
            </a:r>
            <a:r>
              <a:rPr lang="en" altLang="ko-KR" b="1" u="sng" dirty="0"/>
              <a:t>Abstract Classes Compared to Interfaces</a:t>
            </a:r>
            <a:endParaRPr lang="en" altLang="ko-KR" dirty="0"/>
          </a:p>
          <a:p>
            <a:r>
              <a:rPr lang="en" altLang="ko-KR" b="1" dirty="0"/>
              <a:t>You want to specify the behavior of a particular data type</a:t>
            </a:r>
            <a:r>
              <a:rPr lang="en" altLang="ko-KR" dirty="0"/>
              <a:t>, but not concerned about who implements its behavior.</a:t>
            </a:r>
          </a:p>
          <a:p>
            <a:r>
              <a:rPr lang="en" altLang="ko-KR" dirty="0"/>
              <a:t>You want to take advantage of multiple inheritance of type.</a:t>
            </a:r>
          </a:p>
          <a:p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47194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원본 프로그램에 대한 </a:t>
            </a:r>
            <a:r>
              <a:rPr lang="en-US" altLang="ko-KR" sz="2800" dirty="0"/>
              <a:t>Shape class </a:t>
            </a:r>
            <a:r>
              <a:rPr lang="ko-KR" altLang="en-US" sz="2800" dirty="0"/>
              <a:t>의존성이 큼</a:t>
            </a:r>
            <a:endParaRPr lang="en-US" altLang="ko-KR" sz="2800" dirty="0"/>
          </a:p>
          <a:p>
            <a:r>
              <a:rPr lang="en-US" altLang="ko-KR" sz="2800" dirty="0"/>
              <a:t>Shape </a:t>
            </a:r>
            <a:r>
              <a:rPr lang="ko-KR" altLang="en-US" sz="2800" dirty="0"/>
              <a:t>가 </a:t>
            </a:r>
            <a:r>
              <a:rPr lang="ko-KR" altLang="en-US" sz="2800" dirty="0" err="1"/>
              <a:t>실행시간에</a:t>
            </a:r>
            <a:r>
              <a:rPr lang="ko-KR" altLang="en-US" sz="2800" dirty="0"/>
              <a:t> 동적으로 결정됨</a:t>
            </a:r>
            <a:r>
              <a:rPr lang="en-US" altLang="ko-KR" sz="2800" dirty="0"/>
              <a:t>(</a:t>
            </a:r>
            <a:r>
              <a:rPr lang="en-US" altLang="ko-KR" sz="2800" dirty="0" err="1"/>
              <a:t>Scrollbox</a:t>
            </a:r>
            <a:r>
              <a:rPr lang="en-US" altLang="ko-KR" sz="2800" dirty="0"/>
              <a:t>)</a:t>
            </a:r>
          </a:p>
          <a:p>
            <a:r>
              <a:rPr lang="en-US" altLang="ko-KR" sz="2800" dirty="0"/>
              <a:t>Shape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Abstract class </a:t>
            </a:r>
            <a:r>
              <a:rPr lang="ko-KR" altLang="en-US" sz="2800" dirty="0"/>
              <a:t>로 변환</a:t>
            </a:r>
            <a:endParaRPr lang="en-US" altLang="ko-KR" sz="2800" dirty="0"/>
          </a:p>
          <a:p>
            <a:r>
              <a:rPr lang="ko-KR" altLang="en-US" sz="2800" dirty="0"/>
              <a:t>또한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hard-code</a:t>
            </a:r>
            <a:r>
              <a:rPr lang="ko-KR" altLang="en-US" sz="2800" dirty="0"/>
              <a:t> 된 </a:t>
            </a:r>
            <a:r>
              <a:rPr lang="en-US" altLang="ko-KR" sz="2800" dirty="0"/>
              <a:t>shape logic </a:t>
            </a:r>
            <a:r>
              <a:rPr lang="ko-KR" altLang="en-US" sz="2800" dirty="0"/>
              <a:t>을 </a:t>
            </a:r>
            <a:r>
              <a:rPr lang="en-US" altLang="ko-KR" sz="2800" dirty="0"/>
              <a:t>Factory</a:t>
            </a:r>
            <a:r>
              <a:rPr lang="ko-KR" altLang="en-US" sz="2800" dirty="0"/>
              <a:t> </a:t>
            </a:r>
            <a:r>
              <a:rPr lang="en-US" altLang="ko-KR" sz="2800" dirty="0"/>
              <a:t>method</a:t>
            </a:r>
            <a:r>
              <a:rPr lang="ko-KR" altLang="en-US" sz="2800" dirty="0"/>
              <a:t> 로 관리함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원본 </a:t>
            </a:r>
            <a:r>
              <a:rPr lang="en-US" altLang="ko-KR" sz="2800" dirty="0"/>
              <a:t>Shape class </a:t>
            </a:r>
            <a:r>
              <a:rPr lang="ko-KR" altLang="en-US" sz="2800" dirty="0"/>
              <a:t>는 </a:t>
            </a:r>
            <a:r>
              <a:rPr lang="en-US" altLang="ko-KR" sz="2800" dirty="0"/>
              <a:t>Shape instance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모든 </a:t>
            </a:r>
            <a:r>
              <a:rPr lang="en-US" altLang="ko-KR" sz="2800" dirty="0"/>
              <a:t>shape</a:t>
            </a:r>
            <a:r>
              <a:rPr lang="ko-KR" altLang="en-US" sz="2800" dirty="0"/>
              <a:t>에 대해 </a:t>
            </a:r>
            <a:r>
              <a:rPr lang="ko-KR" altLang="en-US" sz="2800" dirty="0" err="1"/>
              <a:t>생성후</a:t>
            </a:r>
            <a:r>
              <a:rPr lang="ko-KR" altLang="en-US" sz="2800" dirty="0"/>
              <a:t> 사용 </a:t>
            </a:r>
            <a:r>
              <a:rPr lang="en-US" altLang="ko-KR" sz="2800" dirty="0"/>
              <a:t>-&gt;</a:t>
            </a:r>
            <a:r>
              <a:rPr lang="ko-KR" altLang="en-US" sz="2800" dirty="0"/>
              <a:t> 메모리 사용량 증가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245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Shape class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Abstract class </a:t>
            </a:r>
            <a:r>
              <a:rPr lang="ko-KR" altLang="en-US" sz="2800" dirty="0"/>
              <a:t>로 만들고</a:t>
            </a:r>
            <a:r>
              <a:rPr lang="en-US" altLang="ko-KR" sz="2800" dirty="0"/>
              <a:t>,</a:t>
            </a:r>
            <a:r>
              <a:rPr lang="ko-KR" altLang="en-US" sz="2800" dirty="0"/>
              <a:t> 이를 </a:t>
            </a:r>
            <a:r>
              <a:rPr lang="en-US" altLang="ko-KR" sz="2800" dirty="0" err="1"/>
              <a:t>ShapeCell</a:t>
            </a:r>
            <a:r>
              <a:rPr lang="en-US" altLang="ko-KR" sz="2800" dirty="0"/>
              <a:t> concrete class</a:t>
            </a:r>
            <a:r>
              <a:rPr lang="ko-KR" altLang="en-US" sz="2800" dirty="0"/>
              <a:t> 로 만들어 구현</a:t>
            </a:r>
            <a:endParaRPr lang="en-US" altLang="ko-KR" sz="2800" dirty="0"/>
          </a:p>
          <a:p>
            <a:r>
              <a:rPr lang="en-US" altLang="ko-KR" sz="2800" dirty="0" err="1"/>
              <a:t>getShapeByName</a:t>
            </a:r>
            <a:r>
              <a:rPr lang="en-US" altLang="ko-KR" sz="2800" dirty="0"/>
              <a:t> method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static </a:t>
            </a:r>
            <a:r>
              <a:rPr lang="ko-KR" altLang="en-US" sz="2800" dirty="0" err="1"/>
              <a:t>으로</a:t>
            </a:r>
            <a:r>
              <a:rPr lang="ko-KR" altLang="en-US" sz="2800" dirty="0"/>
              <a:t> 구성하여</a:t>
            </a:r>
            <a:endParaRPr lang="en-US" altLang="ko-KR" sz="2800" dirty="0"/>
          </a:p>
          <a:p>
            <a:r>
              <a:rPr lang="en-US" altLang="ko-KR" sz="2800" dirty="0"/>
              <a:t>Shape instance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name/array </a:t>
            </a:r>
            <a:r>
              <a:rPr lang="ko-KR" altLang="en-US" sz="2800" dirty="0"/>
              <a:t>두개로 구성된 간단한 </a:t>
            </a:r>
            <a:r>
              <a:rPr lang="en-US" altLang="ko-KR" sz="2800" dirty="0" err="1"/>
              <a:t>Shapeofyou</a:t>
            </a:r>
            <a:r>
              <a:rPr lang="en-US" altLang="ko-KR" sz="2800" dirty="0"/>
              <a:t> nested class </a:t>
            </a:r>
            <a:r>
              <a:rPr lang="ko-KR" altLang="en-US" sz="2800" dirty="0"/>
              <a:t>로 나눠 메모리 절약</a:t>
            </a:r>
            <a:endParaRPr lang="en-US" altLang="ko-KR" sz="2800" dirty="0"/>
          </a:p>
          <a:p>
            <a:r>
              <a:rPr lang="en-US" altLang="ko-KR" sz="2800" dirty="0"/>
              <a:t>-&gt;</a:t>
            </a:r>
            <a:r>
              <a:rPr lang="ko-KR" altLang="en-US" sz="2800" dirty="0"/>
              <a:t> </a:t>
            </a:r>
            <a:r>
              <a:rPr lang="en-US" altLang="ko-KR" sz="2800" dirty="0"/>
              <a:t>Nested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사용으로</a:t>
            </a:r>
            <a:r>
              <a:rPr lang="en-US" altLang="ko-KR" sz="2800" dirty="0"/>
              <a:t> class </a:t>
            </a:r>
            <a:r>
              <a:rPr lang="ko-KR" altLang="en-US" sz="2800" dirty="0"/>
              <a:t>관리의 효율성 높임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909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getShapeByName</a:t>
            </a:r>
            <a:r>
              <a:rPr lang="en-US" altLang="ko-KR" sz="2800" dirty="0"/>
              <a:t> method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-US" altLang="ko-KR" sz="2800" dirty="0"/>
              <a:t>static </a:t>
            </a:r>
            <a:r>
              <a:rPr lang="ko-KR" altLang="en-US" sz="2800" dirty="0" err="1"/>
              <a:t>으로</a:t>
            </a:r>
            <a:r>
              <a:rPr lang="ko-KR" altLang="en-US" sz="2800" dirty="0"/>
              <a:t> 구성함</a:t>
            </a:r>
            <a:r>
              <a:rPr lang="en-US" altLang="ko-KR" sz="2800" dirty="0"/>
              <a:t>.</a:t>
            </a:r>
          </a:p>
          <a:p>
            <a:pPr lvl="1"/>
            <a:r>
              <a:rPr lang="en-US" altLang="ko-KR" sz="2600" dirty="0"/>
              <a:t>1.</a:t>
            </a:r>
            <a:r>
              <a:rPr lang="ko-KR" altLang="en-US" sz="2600" dirty="0"/>
              <a:t> 함수 기능에 맞는 이름을 부여 가능함</a:t>
            </a:r>
            <a:r>
              <a:rPr lang="en-US" altLang="ko-KR" sz="2600" dirty="0"/>
              <a:t>.</a:t>
            </a:r>
          </a:p>
          <a:p>
            <a:pPr lvl="1"/>
            <a:r>
              <a:rPr lang="en-US" altLang="ko-KR" sz="2600" dirty="0"/>
              <a:t>2.</a:t>
            </a:r>
            <a:r>
              <a:rPr lang="ko-KR" altLang="en-US" sz="2600" dirty="0"/>
              <a:t> 공통 </a:t>
            </a:r>
            <a:r>
              <a:rPr lang="en-US" altLang="ko-KR" sz="2600" dirty="0"/>
              <a:t>interface </a:t>
            </a:r>
            <a:r>
              <a:rPr lang="ko-KR" altLang="en-US" sz="2600" dirty="0"/>
              <a:t>에 대해 하나의 </a:t>
            </a:r>
            <a:r>
              <a:rPr lang="en-US" altLang="ko-KR" sz="2600" dirty="0"/>
              <a:t>static factory method </a:t>
            </a:r>
            <a:r>
              <a:rPr lang="ko-KR" altLang="en-US" sz="2600" dirty="0"/>
              <a:t>로 대응 가능 </a:t>
            </a:r>
            <a:r>
              <a:rPr lang="en-US" altLang="ko-KR" sz="2600" dirty="0"/>
              <a:t>-&gt;</a:t>
            </a:r>
            <a:r>
              <a:rPr lang="ko-KR" altLang="en-US" sz="2600" dirty="0"/>
              <a:t> 확장성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6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80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3. Factory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/>
          </a:p>
          <a:p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99CA7-DA31-5746-B598-220EEDBDBD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5" y="1853248"/>
            <a:ext cx="9875585" cy="39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5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4. State 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State pattern </a:t>
            </a:r>
            <a:r>
              <a:rPr lang="ko-KR" altLang="en-US" sz="2800" dirty="0"/>
              <a:t>의 적용 상황</a:t>
            </a:r>
            <a:endParaRPr lang="en-US" altLang="ko-KR" sz="2800" dirty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 객체의 행동이 상태에 따라 달라지며</a:t>
            </a:r>
            <a:r>
              <a:rPr lang="en-US" altLang="ko-KR" sz="2000" dirty="0"/>
              <a:t>,</a:t>
            </a:r>
            <a:r>
              <a:rPr lang="ko-KR" altLang="en-US" sz="2000" dirty="0"/>
              <a:t> 런타임에  행동이 바뀜</a:t>
            </a:r>
            <a:endParaRPr lang="en-US" altLang="ko-KR" sz="2000" dirty="0"/>
          </a:p>
          <a:p>
            <a:pPr lvl="1"/>
            <a:r>
              <a:rPr lang="en-US" altLang="ko-KR" sz="2000" dirty="0"/>
              <a:t>2.</a:t>
            </a:r>
            <a:r>
              <a:rPr lang="ko-KR" altLang="en-US" sz="2000" dirty="0"/>
              <a:t> 객체에 따른 다중 분기 조건 처리가 많을 때</a:t>
            </a:r>
            <a:endParaRPr lang="en-US" altLang="ko-KR" sz="2000" dirty="0"/>
          </a:p>
          <a:p>
            <a:r>
              <a:rPr lang="en-US" altLang="ko-KR" sz="2400" dirty="0"/>
              <a:t>Game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life</a:t>
            </a:r>
            <a:r>
              <a:rPr lang="ko-KR" altLang="en-US" sz="2400" dirty="0"/>
              <a:t> 에서는 초기에는 </a:t>
            </a:r>
            <a:r>
              <a:rPr lang="en-US" altLang="ko-KR" sz="2400" dirty="0"/>
              <a:t>stop state , start button 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누를시</a:t>
            </a:r>
            <a:r>
              <a:rPr lang="ko-KR" altLang="en-US" sz="2400" dirty="0"/>
              <a:t> </a:t>
            </a:r>
            <a:r>
              <a:rPr lang="en-US" altLang="ko-KR" sz="2400" dirty="0"/>
              <a:t>start state </a:t>
            </a:r>
            <a:r>
              <a:rPr lang="ko-KR" altLang="en-US" sz="2400" dirty="0"/>
              <a:t>로 변화하고</a:t>
            </a:r>
            <a:r>
              <a:rPr lang="en-US" altLang="ko-KR" sz="2400" dirty="0"/>
              <a:t>,</a:t>
            </a:r>
            <a:r>
              <a:rPr lang="ko-KR" altLang="en-US" sz="2400" dirty="0"/>
              <a:t> 몇몇 버튼이 </a:t>
            </a:r>
            <a:r>
              <a:rPr lang="en-US" altLang="ko-KR" sz="2400" dirty="0"/>
              <a:t>disable </a:t>
            </a:r>
            <a:r>
              <a:rPr lang="ko-KR" altLang="en-US" sz="2400" dirty="0"/>
              <a:t>된다</a:t>
            </a:r>
            <a:endParaRPr lang="en-US" altLang="ko-KR" sz="2400" dirty="0"/>
          </a:p>
          <a:p>
            <a:r>
              <a:rPr lang="ko-KR" altLang="en-US" sz="2400" dirty="0"/>
              <a:t>기존 코드에서는 </a:t>
            </a:r>
            <a:r>
              <a:rPr lang="en-US" altLang="ko-KR" sz="2400" dirty="0"/>
              <a:t>if-else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이용해 구현함</a:t>
            </a:r>
            <a:endParaRPr lang="en-US" altLang="ko-KR" sz="2400" dirty="0"/>
          </a:p>
          <a:p>
            <a:r>
              <a:rPr lang="en-US" altLang="ko-KR" sz="2400" dirty="0"/>
              <a:t>Logic </a:t>
            </a:r>
            <a:r>
              <a:rPr lang="ko-KR" altLang="en-US" sz="2400" dirty="0"/>
              <a:t>구현의 편리함과</a:t>
            </a:r>
            <a:r>
              <a:rPr lang="en-US" altLang="ko-KR" sz="2400" dirty="0"/>
              <a:t>,</a:t>
            </a:r>
            <a:r>
              <a:rPr lang="ko-KR" altLang="en-US" sz="2400" dirty="0"/>
              <a:t> 추후의 기능추가</a:t>
            </a:r>
            <a:r>
              <a:rPr lang="en-US" altLang="ko-KR" sz="2400" dirty="0"/>
              <a:t>(ex. RESET/PAUSE)</a:t>
            </a:r>
            <a:r>
              <a:rPr lang="ko-KR" altLang="en-US" sz="2400" dirty="0"/>
              <a:t>의 편리함을 위함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53279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4. State pattern-Result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State pattern </a:t>
            </a:r>
            <a:r>
              <a:rPr lang="ko-KR" altLang="en-US" sz="2800" dirty="0"/>
              <a:t>의 적용 결과</a:t>
            </a:r>
            <a:endParaRPr lang="en-US" altLang="ko-KR" sz="2800" dirty="0"/>
          </a:p>
          <a:p>
            <a:pPr lvl="1"/>
            <a:r>
              <a:rPr lang="en-US" altLang="ko-KR" sz="2000" dirty="0"/>
              <a:t>1.</a:t>
            </a:r>
            <a:r>
              <a:rPr lang="ko-KR" altLang="en-US" sz="2000" dirty="0"/>
              <a:t> </a:t>
            </a:r>
            <a:r>
              <a:rPr lang="en-US" altLang="ko-KR" sz="2000" dirty="0"/>
              <a:t>state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관리하는 </a:t>
            </a:r>
            <a:r>
              <a:rPr lang="en-US" altLang="ko-KR" sz="2000" dirty="0"/>
              <a:t>context </a:t>
            </a:r>
            <a:r>
              <a:rPr lang="ko-KR" altLang="en-US" sz="2000" dirty="0"/>
              <a:t>구현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startstopContext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/>
              <a:t>start/stop </a:t>
            </a:r>
            <a:r>
              <a:rPr lang="ko-KR" altLang="en-US" sz="2000" dirty="0"/>
              <a:t>각각의 </a:t>
            </a:r>
            <a:r>
              <a:rPr lang="en-US" altLang="ko-KR" sz="2000" dirty="0"/>
              <a:t>state class(</a:t>
            </a:r>
            <a:r>
              <a:rPr lang="en-US" altLang="ko-KR" sz="2000" dirty="0" err="1"/>
              <a:t>startState,stopState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 err="1"/>
              <a:t>GameOfLifeControls</a:t>
            </a:r>
            <a:r>
              <a:rPr lang="ko-KR" altLang="en-US" sz="2000" dirty="0"/>
              <a:t>가 </a:t>
            </a:r>
            <a:r>
              <a:rPr lang="en-US" altLang="ko-KR" sz="2000" dirty="0" err="1"/>
              <a:t>context.doAction</a:t>
            </a:r>
            <a:r>
              <a:rPr lang="ko-KR" altLang="en-US" sz="2000" dirty="0"/>
              <a:t>을 통해 다음 </a:t>
            </a:r>
            <a:r>
              <a:rPr lang="en-US" altLang="ko-KR" sz="2000" dirty="0"/>
              <a:t>state</a:t>
            </a:r>
            <a:r>
              <a:rPr lang="ko-KR" altLang="en-US" sz="2000" dirty="0"/>
              <a:t>로 이전</a:t>
            </a:r>
            <a:endParaRPr lang="en-US" altLang="ko-KR" sz="2400" dirty="0"/>
          </a:p>
          <a:p>
            <a:r>
              <a:rPr lang="ko-KR" altLang="en-US" sz="2800" dirty="0"/>
              <a:t>다중 분기 처리를 대체한 편리함을 </a:t>
            </a:r>
            <a:r>
              <a:rPr lang="ko-KR" altLang="en-US" sz="2800" dirty="0" err="1"/>
              <a:t>만들어냄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9297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E68-815E-C643-82E1-52D4E402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Original program</a:t>
            </a:r>
            <a:br>
              <a:rPr kumimoji="1" lang="en-US" altLang="ko-KR" dirty="0"/>
            </a:br>
            <a:r>
              <a:rPr kumimoji="1" lang="en-US" altLang="ko-KR" dirty="0"/>
              <a:t>Game-of-Life-in-Java</a:t>
            </a:r>
            <a:r>
              <a:rPr kumimoji="1" lang="ko-KR" altLang="en-US" dirty="0"/>
              <a:t> </a:t>
            </a:r>
            <a:r>
              <a:rPr kumimoji="1" lang="en-US" altLang="ko-KR" dirty="0"/>
              <a:t>by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edwinm</a:t>
            </a:r>
            <a:br>
              <a:rPr lang="en" altLang="ko-KR" dirty="0"/>
            </a:b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4100B-D02C-C147-8E6C-0B16750B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Cellular automaton by John Horton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F3164-87F3-6049-AD69-A72BBD40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36" y="2525359"/>
            <a:ext cx="6628892" cy="3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프로젝트에서는 </a:t>
            </a:r>
            <a:r>
              <a:rPr lang="en-US" altLang="ko-KR" sz="2800" dirty="0"/>
              <a:t>cell</a:t>
            </a:r>
            <a:r>
              <a:rPr lang="ko-KR" altLang="en-US" sz="2800" dirty="0"/>
              <a:t>이 진화하는 속도와 과정을 보여주는 크기를 조절 가능함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GameOfLifeControls</a:t>
            </a:r>
            <a:r>
              <a:rPr lang="ko-KR" altLang="en-US" sz="2800" dirty="0"/>
              <a:t>의 </a:t>
            </a:r>
            <a:r>
              <a:rPr lang="en-US" altLang="ko-KR" sz="2800" dirty="0" err="1"/>
              <a:t>speedChanged</a:t>
            </a:r>
            <a:r>
              <a:rPr lang="en-US" altLang="ko-KR" sz="2800" dirty="0"/>
              <a:t>/</a:t>
            </a:r>
            <a:r>
              <a:rPr lang="en-US" altLang="ko-KR" sz="2800" dirty="0" err="1"/>
              <a:t>zoomChanged</a:t>
            </a:r>
            <a:r>
              <a:rPr lang="en-US" altLang="ko-KR" sz="2800" dirty="0"/>
              <a:t>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이용함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현재 원본 프로젝트에서는 이를 다중 </a:t>
            </a:r>
            <a:r>
              <a:rPr lang="ko-KR" altLang="en-US" sz="2800" dirty="0" err="1"/>
              <a:t>분기문으로</a:t>
            </a:r>
            <a:r>
              <a:rPr lang="ko-KR" altLang="en-US" sz="2800" dirty="0"/>
              <a:t> 구현함</a:t>
            </a:r>
            <a:endParaRPr lang="en-US" altLang="ko-KR" sz="2800" dirty="0"/>
          </a:p>
          <a:p>
            <a:r>
              <a:rPr lang="ko-KR" altLang="en-US" sz="2800" dirty="0"/>
              <a:t>확장 용이하게 </a:t>
            </a:r>
            <a:r>
              <a:rPr lang="en-US" altLang="ko-KR" sz="2800" dirty="0"/>
              <a:t>HashMap </a:t>
            </a:r>
            <a:r>
              <a:rPr lang="ko-KR" altLang="en-US" sz="2800" dirty="0"/>
              <a:t>을 사용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speed/zoom </a:t>
            </a:r>
            <a:r>
              <a:rPr lang="ko-KR" altLang="en-US" sz="2800" dirty="0"/>
              <a:t>과 </a:t>
            </a:r>
            <a:r>
              <a:rPr lang="en-US" altLang="ko-KR" sz="2800" dirty="0"/>
              <a:t>key string </a:t>
            </a:r>
            <a:r>
              <a:rPr lang="ko-KR" altLang="en-US" sz="2800" dirty="0"/>
              <a:t>을 통해 </a:t>
            </a:r>
            <a:r>
              <a:rPr lang="ko-KR" altLang="en-US" sz="2800" dirty="0" err="1"/>
              <a:t>기능구현</a:t>
            </a:r>
            <a:r>
              <a:rPr lang="ko-KR" altLang="en-US" sz="2800" dirty="0"/>
              <a:t> 필요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13480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 -Result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BBFA5-5DC2-1947-B221-AD91AA9F9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../diagram/Diagra_CommandPattern.png">
            <a:extLst>
              <a:ext uri="{FF2B5EF4-FFF2-40B4-BE49-F238E27FC236}">
                <a16:creationId xmlns:a16="http://schemas.microsoft.com/office/drawing/2014/main" id="{F9442BF1-EBE6-4148-8D94-D688BB08D9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10899778" cy="4552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19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pattern -Result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Command pattern </a:t>
            </a:r>
            <a:r>
              <a:rPr lang="ko-KR" altLang="en-US" sz="2800" dirty="0"/>
              <a:t>의 적용 결과</a:t>
            </a:r>
            <a:endParaRPr lang="en-US" altLang="ko-KR" sz="2800" dirty="0"/>
          </a:p>
          <a:p>
            <a:pPr lvl="1"/>
            <a:r>
              <a:rPr lang="en-US" altLang="ko-KR" dirty="0"/>
              <a:t>Client: </a:t>
            </a:r>
            <a:r>
              <a:rPr lang="en-US" altLang="ko-KR" dirty="0" err="1"/>
              <a:t>GameOfLifeCommand</a:t>
            </a:r>
            <a:r>
              <a:rPr lang="en-US" altLang="ko-KR" dirty="0"/>
              <a:t> class</a:t>
            </a:r>
            <a:endParaRPr lang="ko-KR" altLang="ko-KR" dirty="0"/>
          </a:p>
          <a:p>
            <a:pPr lvl="1"/>
            <a:r>
              <a:rPr lang="en-US" altLang="ko-KR" dirty="0"/>
              <a:t>Invoker </a:t>
            </a:r>
            <a:r>
              <a:rPr lang="en-US" altLang="ko-KR" dirty="0" err="1"/>
              <a:t>GameOfLifeScrollboxControl</a:t>
            </a:r>
            <a:r>
              <a:rPr lang="en-US" altLang="ko-KR" dirty="0"/>
              <a:t> class</a:t>
            </a:r>
            <a:endParaRPr lang="ko-KR" altLang="ko-KR" dirty="0"/>
          </a:p>
          <a:p>
            <a:pPr lvl="1"/>
            <a:r>
              <a:rPr lang="en-US" altLang="ko-KR" dirty="0"/>
              <a:t>Receiver </a:t>
            </a:r>
            <a:r>
              <a:rPr lang="en-US" altLang="ko-KR" dirty="0" err="1"/>
              <a:t>SpeedCommand</a:t>
            </a:r>
            <a:r>
              <a:rPr lang="en-US" altLang="ko-KR" dirty="0"/>
              <a:t>/</a:t>
            </a:r>
            <a:r>
              <a:rPr lang="en-US" altLang="ko-KR" dirty="0" err="1"/>
              <a:t>zoomCommand</a:t>
            </a:r>
            <a:r>
              <a:rPr lang="en-US" altLang="ko-KR" dirty="0"/>
              <a:t> class</a:t>
            </a:r>
          </a:p>
          <a:p>
            <a:pPr lvl="1"/>
            <a:r>
              <a:rPr lang="en-US" altLang="ko-KR" dirty="0"/>
              <a:t>Command </a:t>
            </a:r>
            <a:r>
              <a:rPr lang="en-US" altLang="ko-KR" dirty="0" err="1"/>
              <a:t>commandpkg</a:t>
            </a:r>
            <a:r>
              <a:rPr lang="en-US" altLang="ko-KR" dirty="0"/>
              <a:t>/</a:t>
            </a:r>
            <a:r>
              <a:rPr lang="en-US" altLang="ko-KR" dirty="0" err="1"/>
              <a:t>GameOfLifeCommand</a:t>
            </a:r>
            <a:r>
              <a:rPr lang="en-US" altLang="ko-KR" dirty="0"/>
              <a:t> interface</a:t>
            </a:r>
            <a:endParaRPr lang="ko-KR" altLang="ko-KR" dirty="0"/>
          </a:p>
          <a:p>
            <a:r>
              <a:rPr lang="ko-KR" altLang="en-US" sz="2800" dirty="0"/>
              <a:t>다중 분기 처리를 대체한 편리함을 </a:t>
            </a:r>
            <a:r>
              <a:rPr lang="ko-KR" altLang="en-US" sz="2800" dirty="0" err="1"/>
              <a:t>만들어냄</a:t>
            </a:r>
            <a:endParaRPr lang="en-US" altLang="ko-KR" sz="2800" dirty="0"/>
          </a:p>
          <a:p>
            <a:r>
              <a:rPr lang="ko-KR" altLang="en-US" sz="2800" dirty="0"/>
              <a:t>실제 </a:t>
            </a:r>
            <a:r>
              <a:rPr lang="en-US" altLang="ko-KR" sz="2800" dirty="0"/>
              <a:t>speed/zoom </a:t>
            </a:r>
            <a:r>
              <a:rPr lang="ko-KR" altLang="en-US" sz="2800" dirty="0"/>
              <a:t>확장이 </a:t>
            </a:r>
            <a:r>
              <a:rPr lang="ko-KR" altLang="en-US" sz="2800" dirty="0" err="1"/>
              <a:t>간편해짐</a:t>
            </a:r>
            <a:endParaRPr lang="en-US" altLang="ko-KR" sz="2800" dirty="0"/>
          </a:p>
          <a:p>
            <a:r>
              <a:rPr lang="en-US" altLang="ko-KR" sz="2800" dirty="0"/>
              <a:t>If-else </a:t>
            </a:r>
            <a:r>
              <a:rPr lang="ko-KR" altLang="en-US" sz="2800" dirty="0"/>
              <a:t>추가 </a:t>
            </a:r>
            <a:r>
              <a:rPr lang="en-US" altLang="ko-KR" sz="2800" dirty="0"/>
              <a:t>-&gt;</a:t>
            </a:r>
            <a:r>
              <a:rPr lang="ko-KR" altLang="en-US" sz="2800" dirty="0"/>
              <a:t> </a:t>
            </a:r>
            <a:r>
              <a:rPr lang="en-US" altLang="ko-KR" sz="2800" dirty="0" err="1"/>
              <a:t>hashmap</a:t>
            </a:r>
            <a:r>
              <a:rPr lang="en-US" altLang="ko-KR" sz="2800" dirty="0"/>
              <a:t> key-value </a:t>
            </a:r>
            <a:r>
              <a:rPr lang="ko-KR" altLang="en-US" sz="2800" dirty="0"/>
              <a:t>추가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1099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Result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–Modified UML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4B452F-68D8-7645-A74F-A3EC5972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475F45-60A5-0F4E-9A91-FE3DFFFCEB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0" y="1853248"/>
            <a:ext cx="9404723" cy="4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Result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Dependency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8E3814-EF25-7244-9785-FB05F79BC4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80324"/>
            <a:ext cx="8947150" cy="41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Result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”</a:t>
            </a:r>
            <a:r>
              <a:rPr kumimoji="1" lang="en-US" altLang="ko-KR" dirty="0"/>
              <a:t>Shape” dependency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C1CCB4-F178-CC4E-AB0D-08F9A8C0CD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56" y="1864485"/>
            <a:ext cx="3593380" cy="3385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8E8379-7B6E-4B44-AE6D-F5017782C7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2081365"/>
            <a:ext cx="3454836" cy="316836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5080FA1-CD77-E845-9957-4454D44F88B9}"/>
              </a:ext>
            </a:extLst>
          </p:cNvPr>
          <p:cNvSpPr/>
          <p:nvPr/>
        </p:nvSpPr>
        <p:spPr>
          <a:xfrm>
            <a:off x="4904509" y="2798618"/>
            <a:ext cx="2244436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6916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pros and cons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A30B2F-8807-0F41-816C-FA9EC1C5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&lt; </a:t>
            </a:r>
            <a:r>
              <a:rPr lang="ko-KR" altLang="ko-KR" sz="3200" dirty="0"/>
              <a:t>장점</a:t>
            </a:r>
            <a:r>
              <a:rPr lang="en-US" altLang="ko-KR" sz="3200" dirty="0"/>
              <a:t> &gt;</a:t>
            </a:r>
            <a:endParaRPr lang="ko-KR" altLang="ko-KR" sz="3200" dirty="0"/>
          </a:p>
          <a:p>
            <a:pPr lvl="1"/>
            <a:r>
              <a:rPr lang="ko-KR" altLang="ko-KR" sz="2800" dirty="0" err="1"/>
              <a:t>로직</a:t>
            </a:r>
            <a:r>
              <a:rPr lang="ko-KR" altLang="ko-KR" sz="2800" dirty="0"/>
              <a:t> 코드 분리하여 결합도 낮춤</a:t>
            </a:r>
          </a:p>
          <a:p>
            <a:pPr lvl="1"/>
            <a:r>
              <a:rPr lang="ko-KR" altLang="ko-KR" sz="2800" dirty="0"/>
              <a:t>확장에 용이</a:t>
            </a:r>
            <a:r>
              <a:rPr lang="en-US" altLang="ko-KR" sz="2800" dirty="0"/>
              <a:t>(</a:t>
            </a:r>
            <a:r>
              <a:rPr lang="en-US" altLang="ko-KR" sz="2800" dirty="0" err="1"/>
              <a:t>speed,zoom</a:t>
            </a:r>
            <a:r>
              <a:rPr lang="en-US" altLang="ko-KR" sz="2800" dirty="0"/>
              <a:t>, cell shape)</a:t>
            </a:r>
            <a:endParaRPr lang="ko-KR" altLang="ko-KR" sz="2800" dirty="0"/>
          </a:p>
          <a:p>
            <a:r>
              <a:rPr lang="en-US" altLang="ko-KR" sz="3200" dirty="0"/>
              <a:t>&lt; </a:t>
            </a:r>
            <a:r>
              <a:rPr lang="ko-KR" altLang="ko-KR" sz="3200" dirty="0"/>
              <a:t>단점</a:t>
            </a:r>
            <a:r>
              <a:rPr lang="en-US" altLang="ko-KR" sz="3200" dirty="0"/>
              <a:t> &gt;</a:t>
            </a:r>
            <a:endParaRPr lang="ko-KR" altLang="ko-KR" sz="3200" dirty="0"/>
          </a:p>
          <a:p>
            <a:pPr lvl="1"/>
            <a:r>
              <a:rPr lang="ko-KR" altLang="ko-KR" sz="2800" dirty="0"/>
              <a:t>관리해야 할 패키지</a:t>
            </a:r>
            <a:r>
              <a:rPr lang="en-US" altLang="ko-KR" sz="2800" dirty="0"/>
              <a:t>  </a:t>
            </a:r>
            <a:r>
              <a:rPr lang="ko-KR" altLang="ko-KR" sz="2800" dirty="0"/>
              <a:t>및 클래스가 많아짐</a:t>
            </a:r>
            <a:r>
              <a:rPr lang="en-US" altLang="ko-KR" sz="2800" dirty="0"/>
              <a:t>(</a:t>
            </a:r>
            <a:r>
              <a:rPr lang="en-US" altLang="ko-KR" sz="2800" dirty="0" err="1"/>
              <a:t>state,command</a:t>
            </a:r>
            <a:r>
              <a:rPr lang="en-US" altLang="ko-KR" sz="2800" dirty="0"/>
              <a:t> pattern </a:t>
            </a:r>
            <a:r>
              <a:rPr lang="ko-KR" altLang="ko-KR" sz="2800" dirty="0"/>
              <a:t>적용</a:t>
            </a:r>
            <a:r>
              <a:rPr lang="en-US" altLang="ko-KR" sz="2800" dirty="0"/>
              <a:t>)</a:t>
            </a:r>
            <a:endParaRPr lang="ko-KR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3294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Testing #1 -Singleton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727B0-2FB1-9441-B3CF-21E5ECE7FB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12575"/>
            <a:ext cx="10160434" cy="40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Testing #2 -Factory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6933FF-9E5D-2046-B1A7-CD164AD757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93595"/>
            <a:ext cx="4978834" cy="4311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88D4F5-51EA-F444-B747-8FFCCFCDF0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5" y="2093595"/>
            <a:ext cx="5920944" cy="31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9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Testing #3 -UI</a:t>
            </a:r>
            <a:endParaRPr kumimoji="1" lang="ko-KR" alt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B86AA-BCD0-6E4D-8D8E-31B67217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Game of life cell </a:t>
            </a:r>
            <a:r>
              <a:rPr lang="ko-KR" altLang="en-US" sz="2800" dirty="0"/>
              <a:t>에 여러 추가 </a:t>
            </a:r>
            <a:r>
              <a:rPr lang="en-US" altLang="ko-KR" sz="2800" dirty="0"/>
              <a:t>Cell </a:t>
            </a:r>
            <a:r>
              <a:rPr lang="ko-KR" altLang="en-US" sz="2800" dirty="0"/>
              <a:t>로 테스트</a:t>
            </a:r>
            <a:endParaRPr lang="en-US" altLang="ko-KR" sz="2800" dirty="0"/>
          </a:p>
          <a:p>
            <a:r>
              <a:rPr lang="en-US" altLang="ko-KR" sz="2800" dirty="0" err="1"/>
              <a:t>Speed,zoom</a:t>
            </a:r>
            <a:r>
              <a:rPr lang="en-US" altLang="ko-KR" sz="2800" dirty="0"/>
              <a:t> </a:t>
            </a:r>
            <a:r>
              <a:rPr lang="ko-KR" altLang="en-US" sz="2800" dirty="0"/>
              <a:t>변환하며 테스트</a:t>
            </a:r>
            <a:endParaRPr lang="en-US" altLang="ko-KR" sz="2800" dirty="0"/>
          </a:p>
          <a:p>
            <a:r>
              <a:rPr lang="en-US" altLang="ko-KR" sz="2800" dirty="0"/>
              <a:t>Start/stop state </a:t>
            </a:r>
            <a:r>
              <a:rPr lang="ko-KR" altLang="en-US" sz="2800" dirty="0"/>
              <a:t>테스트</a:t>
            </a:r>
            <a:endParaRPr lang="en-US" altLang="ko-KR" sz="2800" dirty="0"/>
          </a:p>
          <a:p>
            <a:r>
              <a:rPr lang="en-US" altLang="ko-KR" sz="2800" dirty="0"/>
              <a:t>Shape</a:t>
            </a:r>
            <a:r>
              <a:rPr lang="ko-KR" altLang="en-US" sz="2800" dirty="0"/>
              <a:t> 테스트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3200" b="1" dirty="0"/>
              <a:t>Private </a:t>
            </a:r>
            <a:r>
              <a:rPr lang="ko-KR" altLang="en-US" sz="3200" b="1" dirty="0"/>
              <a:t>데이터 접근 없이 수동으로 </a:t>
            </a:r>
            <a:r>
              <a:rPr lang="ko-KR" altLang="en-US" sz="3200" b="1" dirty="0" err="1"/>
              <a:t>테스팅</a:t>
            </a:r>
            <a:endParaRPr lang="en-US" altLang="ko-KR" sz="3200" b="1" dirty="0"/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5846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471B6-FB0F-BD4C-892F-27B69D8D17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13814"/>
            <a:ext cx="10729026" cy="53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29" y="2728735"/>
            <a:ext cx="9404723" cy="1400530"/>
          </a:xfrm>
        </p:spPr>
        <p:txBody>
          <a:bodyPr/>
          <a:lstStyle/>
          <a:p>
            <a:pPr algn="ctr"/>
            <a:r>
              <a:rPr kumimoji="1" lang="en-US" altLang="ko-KR" sz="7200" dirty="0"/>
              <a:t>Demo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8959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29" y="2728735"/>
            <a:ext cx="9404723" cy="1400530"/>
          </a:xfrm>
        </p:spPr>
        <p:txBody>
          <a:bodyPr/>
          <a:lstStyle/>
          <a:p>
            <a:pPr algn="ctr"/>
            <a:r>
              <a:rPr kumimoji="1" lang="en-US" altLang="ko-KR" sz="7200" dirty="0"/>
              <a:t>Q&amp;A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7501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1. shape class</a:t>
            </a:r>
            <a:r>
              <a:rPr kumimoji="1" lang="ko-KR" altLang="en-US" dirty="0"/>
              <a:t> 의 의존성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원본 프로그램에서 </a:t>
            </a:r>
            <a:r>
              <a:rPr kumimoji="1" lang="en-US" altLang="ko-KR" sz="2800" dirty="0"/>
              <a:t>shape class </a:t>
            </a:r>
            <a:r>
              <a:rPr kumimoji="1" lang="ko-KR" altLang="en-US" sz="2800" dirty="0"/>
              <a:t>의 의존성이 강하다</a:t>
            </a:r>
            <a:r>
              <a:rPr kumimoji="1" lang="en-US" altLang="ko-KR" sz="2800" dirty="0"/>
              <a:t>.</a:t>
            </a:r>
          </a:p>
          <a:p>
            <a:r>
              <a:rPr kumimoji="1" lang="en-US" altLang="ko-KR" sz="2800" dirty="0"/>
              <a:t>Shape class </a:t>
            </a:r>
            <a:r>
              <a:rPr kumimoji="1" lang="ko-KR" altLang="en-US" sz="2800" dirty="0"/>
              <a:t>가 </a:t>
            </a:r>
            <a:r>
              <a:rPr kumimoji="1" lang="en-US" altLang="ko-KR" sz="2800" dirty="0"/>
              <a:t>concrete class </a:t>
            </a:r>
            <a:r>
              <a:rPr kumimoji="1" lang="ko-KR" altLang="en-US" sz="2800" dirty="0"/>
              <a:t>여서 코드 </a:t>
            </a:r>
            <a:r>
              <a:rPr kumimoji="1" lang="ko-KR" altLang="en-US" sz="2800" dirty="0" err="1"/>
              <a:t>수정시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변경해야할</a:t>
            </a:r>
            <a:r>
              <a:rPr kumimoji="1" lang="ko-KR" altLang="en-US" sz="2800" dirty="0"/>
              <a:t> 다른 </a:t>
            </a:r>
            <a:r>
              <a:rPr kumimoji="1" lang="en-US" altLang="ko-KR" sz="2800" dirty="0"/>
              <a:t>class</a:t>
            </a:r>
            <a:r>
              <a:rPr kumimoji="1" lang="ko-KR" altLang="en-US" sz="2800" dirty="0"/>
              <a:t> 가 많다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CellGridCanvas</a:t>
            </a:r>
            <a:r>
              <a:rPr kumimoji="1" lang="ko-KR" altLang="en-US" dirty="0"/>
              <a:t>의 중복 생성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ko-KR" sz="2800" dirty="0"/>
          </a:p>
          <a:p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CellGridCanvas</a:t>
            </a:r>
            <a:r>
              <a:rPr kumimoji="1" lang="ko-KR" altLang="en-US" sz="2800" dirty="0"/>
              <a:t>의 중복 생성 가능 오류가 발생할 수 있다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(&lt;&lt;create&gt;&gt;</a:t>
            </a:r>
          </a:p>
          <a:p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A1649-94A6-F942-8299-F28E3FC810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1" y="2052918"/>
            <a:ext cx="8511743" cy="13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Hard coding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800" dirty="0"/>
              <a:t>전체적인 </a:t>
            </a:r>
            <a:r>
              <a:rPr kumimoji="1" lang="en-US" altLang="ko-KR" sz="2800" dirty="0"/>
              <a:t>class </a:t>
            </a:r>
            <a:r>
              <a:rPr kumimoji="1" lang="ko-KR" altLang="en-US" sz="2800" dirty="0"/>
              <a:t>의 개수가 적다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sz="2800" dirty="0"/>
              <a:t>한개의 </a:t>
            </a:r>
            <a:r>
              <a:rPr kumimoji="1" lang="en-US" altLang="ko-KR" sz="2800" dirty="0"/>
              <a:t>class</a:t>
            </a:r>
            <a:r>
              <a:rPr kumimoji="1" lang="ko-KR" altLang="en-US" sz="2800" dirty="0"/>
              <a:t>에 기능이 </a:t>
            </a:r>
            <a:r>
              <a:rPr kumimoji="1" lang="en-US" altLang="ko-KR" sz="2800" dirty="0"/>
              <a:t>hard-code </a:t>
            </a:r>
            <a:r>
              <a:rPr kumimoji="1" lang="ko-KR" altLang="en-US" sz="2800" dirty="0"/>
              <a:t>되어있다</a:t>
            </a:r>
            <a:r>
              <a:rPr kumimoji="1" lang="en-US" altLang="ko-KR" sz="2800" dirty="0"/>
              <a:t>.</a:t>
            </a:r>
          </a:p>
          <a:p>
            <a:r>
              <a:rPr kumimoji="1" lang="en-US" altLang="ko-KR" sz="2800" dirty="0"/>
              <a:t>Ex) </a:t>
            </a:r>
            <a:r>
              <a:rPr kumimoji="1" lang="en-US" altLang="ko-KR" sz="2800" dirty="0" err="1"/>
              <a:t>ShapeCollection</a:t>
            </a:r>
            <a:r>
              <a:rPr kumimoji="1" lang="en-US" altLang="ko-KR" sz="2800" dirty="0"/>
              <a:t> class</a:t>
            </a:r>
          </a:p>
          <a:p>
            <a:r>
              <a:rPr kumimoji="1" lang="ko-KR" altLang="en-US" sz="2800" dirty="0"/>
              <a:t>기능 확장에 닫혀있다</a:t>
            </a:r>
            <a:r>
              <a:rPr kumimoji="1" lang="en-US" altLang="ko-KR" sz="2800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6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Limitation of original project</a:t>
            </a:r>
            <a:br>
              <a:rPr kumimoji="1" lang="en-US" altLang="ko-KR" dirty="0"/>
            </a:br>
            <a:r>
              <a:rPr kumimoji="1" lang="en-US" altLang="ko-KR" dirty="0"/>
              <a:t>4. </a:t>
            </a:r>
            <a:r>
              <a:rPr kumimoji="1" lang="ko-KR" altLang="en-US" dirty="0"/>
              <a:t>많은 </a:t>
            </a:r>
            <a:r>
              <a:rPr kumimoji="1" lang="ko-KR" altLang="en-US" dirty="0" err="1"/>
              <a:t>분기문으로</a:t>
            </a:r>
            <a:r>
              <a:rPr kumimoji="1" lang="ko-KR" altLang="en-US" dirty="0"/>
              <a:t> 구성된</a:t>
            </a:r>
            <a:r>
              <a:rPr kumimoji="1" lang="en-US" altLang="ko-KR" dirty="0"/>
              <a:t> UI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로직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8C32D-18E5-2D4B-A66F-07018D28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800" dirty="0"/>
              <a:t>UI</a:t>
            </a:r>
            <a:r>
              <a:rPr kumimoji="1" lang="ko-KR" altLang="en-US" sz="2800" dirty="0"/>
              <a:t> 컨트롤에서 많은 </a:t>
            </a:r>
            <a:r>
              <a:rPr kumimoji="1" lang="en-US" altLang="ko-KR" sz="2800" dirty="0"/>
              <a:t>if-else </a:t>
            </a:r>
            <a:r>
              <a:rPr kumimoji="1" lang="ko-KR" altLang="en-US" sz="2800" dirty="0"/>
              <a:t>문 발견</a:t>
            </a:r>
            <a:endParaRPr kumimoji="1" lang="en-US" altLang="ko-KR" sz="2800" dirty="0"/>
          </a:p>
          <a:p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98356-E286-A446-974C-237C3DB531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865417"/>
            <a:ext cx="4369234" cy="3382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024980-5401-A543-97C4-BDD66D4F9D1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5" y="2865416"/>
            <a:ext cx="4369234" cy="33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1. Singleton pattern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8C9A450-FF55-D643-ABCF-E396EAAA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기존 </a:t>
            </a:r>
            <a:r>
              <a:rPr lang="en-US" altLang="ko-KR" sz="2800" dirty="0" err="1"/>
              <a:t>CellGridCanvas</a:t>
            </a:r>
            <a:r>
              <a:rPr lang="ko-KR" altLang="en-US" sz="2800" dirty="0"/>
              <a:t> </a:t>
            </a:r>
            <a:r>
              <a:rPr lang="en-US" altLang="ko-KR" sz="2800" dirty="0"/>
              <a:t>class</a:t>
            </a:r>
            <a:r>
              <a:rPr lang="ko-KR" altLang="en-US" sz="2800" dirty="0"/>
              <a:t> 는 그래픽을 담당함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다시 생성될 필요가 없다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다시 </a:t>
            </a:r>
            <a:r>
              <a:rPr lang="en-US" altLang="ko-KR" sz="2800" dirty="0"/>
              <a:t>create </a:t>
            </a:r>
            <a:r>
              <a:rPr lang="ko-KR" altLang="en-US" sz="2800" dirty="0"/>
              <a:t>되는 잠재적 오류 제거용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메모리의 효율적 사용을 위해 </a:t>
            </a:r>
            <a:r>
              <a:rPr lang="en-US" altLang="ko-KR" sz="2800" dirty="0"/>
              <a:t>Singleton </a:t>
            </a:r>
            <a:r>
              <a:rPr lang="ko-KR" altLang="en-US" sz="2800" dirty="0"/>
              <a:t>패턴 사용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0975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6C9F6-8478-A74A-964C-D185659D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Implemented Design patterns </a:t>
            </a:r>
            <a:br>
              <a:rPr kumimoji="1" lang="en-US" altLang="ko-KR" dirty="0"/>
            </a:br>
            <a:r>
              <a:rPr kumimoji="1" lang="en-US" altLang="ko-KR" dirty="0"/>
              <a:t>1. Singleton pattern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AE8669-0229-EA4B-AF5C-C02F665D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951" y="2052638"/>
            <a:ext cx="58078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31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147</TotalTime>
  <Words>680</Words>
  <Application>Microsoft Macintosh PowerPoint</Application>
  <PresentationFormat>와이드스크린</PresentationFormat>
  <Paragraphs>118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이온</vt:lpstr>
      <vt:lpstr>2018-2 Design Patterns Term project</vt:lpstr>
      <vt:lpstr>Original program Game-of-Life-in-Java by edwinm </vt:lpstr>
      <vt:lpstr>Limitation of original project</vt:lpstr>
      <vt:lpstr>Limitation of original project 1. shape class 의 의존성</vt:lpstr>
      <vt:lpstr>Limitation of original project 2. CellGridCanvas의 중복 생성 가능</vt:lpstr>
      <vt:lpstr>Limitation of original project 3. Hard coding</vt:lpstr>
      <vt:lpstr>Limitation of original project 4. 많은 분기문으로 구성된 UI 로직</vt:lpstr>
      <vt:lpstr>Implemented Design patterns  1. Singleton pattern</vt:lpstr>
      <vt:lpstr>Implemented Design patterns  1. Singleton pattern</vt:lpstr>
      <vt:lpstr>Implemented Design patterns  2. Template method pattern</vt:lpstr>
      <vt:lpstr>Implemented Design patterns  2. Template method pattern-Result</vt:lpstr>
      <vt:lpstr>Implemented Design patterns  2. Template method pattern</vt:lpstr>
      <vt:lpstr>Implemented Design patterns  2. Template method pattern  -&gt; Why interface??</vt:lpstr>
      <vt:lpstr>Implemented Design patterns  3. Factory Method pattern</vt:lpstr>
      <vt:lpstr>Implemented Design patterns  3. Factory Method pattern-Result</vt:lpstr>
      <vt:lpstr>Implemented Design patterns  3. Factory Method pattern-Result</vt:lpstr>
      <vt:lpstr>Implemented Design patterns  3. Factory Method pattern-Result</vt:lpstr>
      <vt:lpstr>Implemented Design patterns  4. State pattern</vt:lpstr>
      <vt:lpstr>Implemented Design patterns  4. State pattern-Result</vt:lpstr>
      <vt:lpstr>Implemented Design patterns  5. Command pattern</vt:lpstr>
      <vt:lpstr>Implemented Design patterns  5. Command pattern -Result</vt:lpstr>
      <vt:lpstr>Implemented Design patterns  5. Command pattern -Result</vt:lpstr>
      <vt:lpstr>Implemented Design patterns  Result –Modified UML</vt:lpstr>
      <vt:lpstr>Implemented Design patterns  Result - Dependency</vt:lpstr>
      <vt:lpstr>Implemented Design patterns  Result – ”Shape” dependency</vt:lpstr>
      <vt:lpstr>Implemented Design patterns  pros and cons</vt:lpstr>
      <vt:lpstr>Implemented Design patterns  Testing #1 -Singleton</vt:lpstr>
      <vt:lpstr>Implemented Design patterns  Testing #2 -Factory</vt:lpstr>
      <vt:lpstr>Implemented Design patterns  Testing #3 -UI</vt:lpstr>
      <vt:lpstr>Demo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2018-2 Design Patterns Term project</dc:title>
  <dc:creator>이태균</dc:creator>
  <cp:lastModifiedBy>이태균</cp:lastModifiedBy>
  <cp:revision>20</cp:revision>
  <dcterms:created xsi:type="dcterms:W3CDTF">2018-12-06T10:26:16Z</dcterms:created>
  <dcterms:modified xsi:type="dcterms:W3CDTF">2018-12-06T16:15:49Z</dcterms:modified>
</cp:coreProperties>
</file>